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1D0BB1-714B-48C9-91BA-B1EA74391BF5}" type="datetimeFigureOut">
              <a:rPr lang="en-US" smtClean="0"/>
              <a:t>5/5/2024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0842B-2A24-47D3-A23B-35584CB5708A}" type="slidenum">
              <a:rPr lang="en-US" smtClean="0"/>
              <a:t>‹#›</a:t>
            </a:fld>
            <a:endParaRPr lang="en-US"/>
          </a:p>
        </p:txBody>
      </p:sp>
    </p:spTree>
    <p:extLst>
      <p:ext uri="{BB962C8B-B14F-4D97-AF65-F5344CB8AC3E}">
        <p14:creationId xmlns:p14="http://schemas.microsoft.com/office/powerpoint/2010/main" val="2868812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F00842B-2A24-47D3-A23B-35584CB5708A}" type="slidenum">
              <a:rPr lang="en-US" smtClean="0"/>
              <a:t>1</a:t>
            </a:fld>
            <a:endParaRPr lang="en-US"/>
          </a:p>
        </p:txBody>
      </p:sp>
    </p:spTree>
    <p:extLst>
      <p:ext uri="{BB962C8B-B14F-4D97-AF65-F5344CB8AC3E}">
        <p14:creationId xmlns:p14="http://schemas.microsoft.com/office/powerpoint/2010/main" val="3041713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r>
              <a:rPr lang="en-US" smtClean="0"/>
              <a:t>10/04/2024</a:t>
            </a:r>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r>
              <a:rPr lang="en-US" smtClean="0"/>
              <a:t>Chhatna Chandidas Mahavidyalaya</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10/04/2024</a:t>
            </a:r>
            <a:endParaRPr lang="en-US"/>
          </a:p>
        </p:txBody>
      </p:sp>
      <p:sp>
        <p:nvSpPr>
          <p:cNvPr id="5" name="Footer Placeholder 4"/>
          <p:cNvSpPr>
            <a:spLocks noGrp="1"/>
          </p:cNvSpPr>
          <p:nvPr>
            <p:ph type="ftr" sz="quarter" idx="11"/>
          </p:nvPr>
        </p:nvSpPr>
        <p:spPr/>
        <p:txBody>
          <a:bodyPr/>
          <a:lstStyle>
            <a:extLst/>
          </a:lstStyle>
          <a:p>
            <a:r>
              <a:rPr lang="en-US" smtClean="0"/>
              <a:t>Chhatna Chandidas Mahavidyalaya</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10/04/2024</a:t>
            </a:r>
            <a:endParaRPr lang="en-US"/>
          </a:p>
        </p:txBody>
      </p:sp>
      <p:sp>
        <p:nvSpPr>
          <p:cNvPr id="5" name="Footer Placeholder 4"/>
          <p:cNvSpPr>
            <a:spLocks noGrp="1"/>
          </p:cNvSpPr>
          <p:nvPr>
            <p:ph type="ftr" sz="quarter" idx="11"/>
          </p:nvPr>
        </p:nvSpPr>
        <p:spPr/>
        <p:txBody>
          <a:bodyPr/>
          <a:lstStyle>
            <a:extLst/>
          </a:lstStyle>
          <a:p>
            <a:r>
              <a:rPr lang="en-US" smtClean="0"/>
              <a:t>Chhatna Chandidas Mahavidyalaya</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10/04/2024</a:t>
            </a:r>
            <a:endParaRPr lang="en-US"/>
          </a:p>
        </p:txBody>
      </p:sp>
      <p:sp>
        <p:nvSpPr>
          <p:cNvPr id="5" name="Footer Placeholder 4"/>
          <p:cNvSpPr>
            <a:spLocks noGrp="1"/>
          </p:cNvSpPr>
          <p:nvPr>
            <p:ph type="ftr" sz="quarter" idx="11"/>
          </p:nvPr>
        </p:nvSpPr>
        <p:spPr/>
        <p:txBody>
          <a:bodyPr/>
          <a:lstStyle>
            <a:extLst/>
          </a:lstStyle>
          <a:p>
            <a:r>
              <a:rPr lang="en-US" smtClean="0"/>
              <a:t>Chhatna Chandidas Mahavidyalaya</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r>
              <a:rPr lang="en-US" smtClean="0"/>
              <a:t>10/04/2024</a:t>
            </a:r>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r>
              <a:rPr lang="en-US" smtClean="0"/>
              <a:t>Chhatna Chandidas Mahavidyalaya</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10/04/2024</a:t>
            </a:r>
            <a:endParaRPr lang="en-US"/>
          </a:p>
        </p:txBody>
      </p:sp>
      <p:sp>
        <p:nvSpPr>
          <p:cNvPr id="6" name="Footer Placeholder 5"/>
          <p:cNvSpPr>
            <a:spLocks noGrp="1"/>
          </p:cNvSpPr>
          <p:nvPr>
            <p:ph type="ftr" sz="quarter" idx="11"/>
          </p:nvPr>
        </p:nvSpPr>
        <p:spPr/>
        <p:txBody>
          <a:bodyPr/>
          <a:lstStyle>
            <a:extLst/>
          </a:lstStyle>
          <a:p>
            <a:r>
              <a:rPr lang="en-US" smtClean="0"/>
              <a:t>Chhatna Chandidas Mahavidyalaya</a:t>
            </a:r>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10/04/2024</a:t>
            </a:r>
            <a:endParaRPr lang="en-US"/>
          </a:p>
        </p:txBody>
      </p:sp>
      <p:sp>
        <p:nvSpPr>
          <p:cNvPr id="8" name="Footer Placeholder 7"/>
          <p:cNvSpPr>
            <a:spLocks noGrp="1"/>
          </p:cNvSpPr>
          <p:nvPr>
            <p:ph type="ftr" sz="quarter" idx="11"/>
          </p:nvPr>
        </p:nvSpPr>
        <p:spPr/>
        <p:txBody>
          <a:bodyPr/>
          <a:lstStyle>
            <a:extLst/>
          </a:lstStyle>
          <a:p>
            <a:r>
              <a:rPr lang="en-US" smtClean="0"/>
              <a:t>Chhatna Chandidas Mahavidyalaya</a:t>
            </a:r>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n-US" smtClean="0"/>
              <a:t>10/04/2024</a:t>
            </a:r>
            <a:endParaRPr lang="en-US"/>
          </a:p>
        </p:txBody>
      </p:sp>
      <p:sp>
        <p:nvSpPr>
          <p:cNvPr id="4" name="Footer Placeholder 3"/>
          <p:cNvSpPr>
            <a:spLocks noGrp="1"/>
          </p:cNvSpPr>
          <p:nvPr>
            <p:ph type="ftr" sz="quarter" idx="11"/>
          </p:nvPr>
        </p:nvSpPr>
        <p:spPr/>
        <p:txBody>
          <a:bodyPr/>
          <a:lstStyle>
            <a:extLst/>
          </a:lstStyle>
          <a:p>
            <a:r>
              <a:rPr lang="en-US" smtClean="0"/>
              <a:t>Chhatna Chandidas Mahavidyalaya</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US" smtClean="0"/>
              <a:t>10/04/2024</a:t>
            </a:r>
            <a:endParaRPr lang="en-US"/>
          </a:p>
        </p:txBody>
      </p:sp>
      <p:sp>
        <p:nvSpPr>
          <p:cNvPr id="3" name="Footer Placeholder 2"/>
          <p:cNvSpPr>
            <a:spLocks noGrp="1"/>
          </p:cNvSpPr>
          <p:nvPr>
            <p:ph type="ftr" sz="quarter" idx="11"/>
          </p:nvPr>
        </p:nvSpPr>
        <p:spPr/>
        <p:txBody>
          <a:bodyPr/>
          <a:lstStyle>
            <a:extLst/>
          </a:lstStyle>
          <a:p>
            <a:r>
              <a:rPr lang="en-US" smtClean="0"/>
              <a:t>Chhatna Chandidas Mahavidyalaya</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r>
              <a:rPr lang="en-US" smtClean="0"/>
              <a:t>10/04/2024</a:t>
            </a:r>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r>
              <a:rPr lang="en-US" smtClean="0"/>
              <a:t>Chhatna Chandidas Mahavidyalaya</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r>
              <a:rPr lang="en-US" smtClean="0"/>
              <a:t>10/04/2024</a:t>
            </a:r>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r>
              <a:rPr lang="en-US" smtClean="0"/>
              <a:t>Chhatna Chandidas Mahavidyalaya</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en-US" smtClean="0"/>
              <a:t>Chhatna Chandidas Mahavidyalaya</a:t>
            </a:r>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r>
              <a:rPr lang="en-US" smtClean="0"/>
              <a:t>10/04/2024</a:t>
            </a:r>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8458200" cy="5638800"/>
          </a:xfrm>
        </p:spPr>
        <p:txBody>
          <a:bodyPr>
            <a:normAutofit fontScale="90000"/>
          </a:bodyPr>
          <a:lstStyle/>
          <a:p>
            <a:pPr algn="ctr"/>
            <a:r>
              <a:rPr lang="en-US" sz="4800" b="1" dirty="0" err="1" smtClean="0">
                <a:latin typeface="Kalpurush" pitchFamily="2" charset="0"/>
                <a:cs typeface="Kalpurush" pitchFamily="2" charset="0"/>
              </a:rPr>
              <a:t>ধর্মমঙ্গল</a:t>
            </a:r>
            <a:r>
              <a:rPr lang="en-US" sz="4800" b="1" dirty="0" smtClean="0">
                <a:latin typeface="Kalpurush" pitchFamily="2" charset="0"/>
                <a:cs typeface="Kalpurush" pitchFamily="2" charset="0"/>
              </a:rPr>
              <a:t> </a:t>
            </a:r>
            <a:r>
              <a:rPr lang="en-US" sz="4800" b="1" dirty="0" err="1" smtClean="0">
                <a:latin typeface="Kalpurush" pitchFamily="2" charset="0"/>
                <a:cs typeface="Kalpurush" pitchFamily="2" charset="0"/>
              </a:rPr>
              <a:t>কাব্য</a:t>
            </a:r>
            <a:r>
              <a:rPr lang="en-US" sz="4800" b="1" dirty="0" smtClean="0">
                <a:latin typeface="Kalpurush" pitchFamily="2" charset="0"/>
                <a:cs typeface="Kalpurush" pitchFamily="2" charset="0"/>
              </a:rPr>
              <a:t> : </a:t>
            </a:r>
            <a:r>
              <a:rPr lang="en-US" sz="4800" b="1" dirty="0" err="1" smtClean="0">
                <a:latin typeface="Kalpurush" pitchFamily="2" charset="0"/>
                <a:cs typeface="Kalpurush" pitchFamily="2" charset="0"/>
              </a:rPr>
              <a:t>রাঢ়ের</a:t>
            </a:r>
            <a:r>
              <a:rPr lang="en-US" sz="4800" b="1" dirty="0" smtClean="0">
                <a:latin typeface="Kalpurush" pitchFamily="2" charset="0"/>
                <a:cs typeface="Kalpurush" pitchFamily="2" charset="0"/>
              </a:rPr>
              <a:t> </a:t>
            </a:r>
            <a:r>
              <a:rPr lang="en-US" sz="4800" b="1" dirty="0" err="1" smtClean="0">
                <a:latin typeface="Kalpurush" pitchFamily="2" charset="0"/>
                <a:cs typeface="Kalpurush" pitchFamily="2" charset="0"/>
              </a:rPr>
              <a:t>জাতীয়</a:t>
            </a:r>
            <a:r>
              <a:rPr lang="en-US" sz="4800" b="1" dirty="0" smtClean="0">
                <a:latin typeface="Kalpurush" pitchFamily="2" charset="0"/>
                <a:cs typeface="Kalpurush" pitchFamily="2" charset="0"/>
              </a:rPr>
              <a:t> </a:t>
            </a:r>
            <a:r>
              <a:rPr lang="en-US" sz="4800" b="1" dirty="0" err="1" smtClean="0">
                <a:latin typeface="Kalpurush" pitchFamily="2" charset="0"/>
                <a:cs typeface="Kalpurush" pitchFamily="2" charset="0"/>
              </a:rPr>
              <a:t>কাব্য</a:t>
            </a:r>
            <a:r>
              <a:rPr lang="en-US" sz="4800" b="1" dirty="0" smtClean="0">
                <a:latin typeface="Kalpurush" pitchFamily="2" charset="0"/>
                <a:cs typeface="Kalpurush" pitchFamily="2" charset="0"/>
              </a:rPr>
              <a:t> </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3600" b="1" dirty="0" smtClean="0">
                <a:latin typeface="+mn-lt"/>
                <a:cs typeface="Kalpurush" pitchFamily="2" charset="0"/>
              </a:rPr>
              <a:t>(6</a:t>
            </a:r>
            <a:r>
              <a:rPr lang="en-US" sz="3600" b="1" baseline="30000" dirty="0" smtClean="0">
                <a:latin typeface="+mn-lt"/>
                <a:cs typeface="Kalpurush" pitchFamily="2" charset="0"/>
              </a:rPr>
              <a:t>th</a:t>
            </a:r>
            <a:r>
              <a:rPr lang="en-US" sz="3600" b="1" dirty="0" smtClean="0">
                <a:latin typeface="+mn-lt"/>
                <a:cs typeface="Kalpurush" pitchFamily="2" charset="0"/>
              </a:rPr>
              <a:t> </a:t>
            </a:r>
            <a:r>
              <a:rPr lang="en-US" sz="3600" b="1" dirty="0" err="1" smtClean="0">
                <a:latin typeface="+mn-lt"/>
                <a:cs typeface="Kalpurush" pitchFamily="2" charset="0"/>
              </a:rPr>
              <a:t>Sem</a:t>
            </a:r>
            <a:r>
              <a:rPr lang="en-US" sz="3600" b="1" dirty="0" smtClean="0">
                <a:latin typeface="+mn-lt"/>
                <a:cs typeface="Kalpurush" pitchFamily="2" charset="0"/>
              </a:rPr>
              <a:t> Bengali Hons and </a:t>
            </a:r>
            <a:r>
              <a:rPr lang="en-US" sz="3600" b="1" dirty="0" err="1" smtClean="0">
                <a:latin typeface="+mn-lt"/>
                <a:cs typeface="Kalpurush" pitchFamily="2" charset="0"/>
              </a:rPr>
              <a:t>Programme</a:t>
            </a:r>
            <a:r>
              <a:rPr lang="en-US" sz="3600" b="1" dirty="0" smtClean="0">
                <a:latin typeface="+mn-lt"/>
                <a:cs typeface="Kalpurush" pitchFamily="2" charset="0"/>
              </a:rPr>
              <a:t>)</a:t>
            </a:r>
            <a:br>
              <a:rPr lang="en-US" sz="3600" b="1" dirty="0" smtClean="0">
                <a:latin typeface="+mn-lt"/>
                <a:cs typeface="Kalpurush" pitchFamily="2" charset="0"/>
              </a:rPr>
            </a:br>
            <a:r>
              <a:rPr lang="en-US" sz="3600" b="1" dirty="0" smtClean="0">
                <a:latin typeface="+mn-lt"/>
                <a:cs typeface="Kalpurush" pitchFamily="2" charset="0"/>
              </a:rPr>
              <a:t> </a:t>
            </a:r>
            <a:r>
              <a:rPr lang="en-US" sz="4000" b="1" dirty="0" smtClean="0">
                <a:latin typeface="+mn-lt"/>
                <a:cs typeface="Kalpurush" pitchFamily="2" charset="0"/>
              </a:rPr>
              <a:t/>
            </a:r>
            <a:br>
              <a:rPr lang="en-US" sz="4000" b="1" dirty="0" smtClean="0">
                <a:latin typeface="+mn-lt"/>
                <a:cs typeface="Kalpurush" pitchFamily="2" charset="0"/>
              </a:rPr>
            </a:br>
            <a:r>
              <a:rPr lang="en-US" sz="1800" b="1" dirty="0" smtClean="0">
                <a:latin typeface="+mn-lt"/>
                <a:cs typeface="Kalpurush" pitchFamily="2" charset="0"/>
              </a:rPr>
              <a:t>Teacher : </a:t>
            </a:r>
            <a:r>
              <a:rPr lang="en-US" sz="1800" b="1" dirty="0" err="1" smtClean="0">
                <a:latin typeface="+mn-lt"/>
                <a:cs typeface="Kalpurush" pitchFamily="2" charset="0"/>
              </a:rPr>
              <a:t>Prasanta</a:t>
            </a:r>
            <a:r>
              <a:rPr lang="en-US" sz="1800" b="1" dirty="0" smtClean="0">
                <a:latin typeface="+mn-lt"/>
                <a:cs typeface="Kalpurush" pitchFamily="2" charset="0"/>
              </a:rPr>
              <a:t> </a:t>
            </a:r>
            <a:r>
              <a:rPr lang="en-US" sz="1800" b="1" dirty="0" err="1" smtClean="0">
                <a:latin typeface="+mn-lt"/>
                <a:cs typeface="Kalpurush" pitchFamily="2" charset="0"/>
              </a:rPr>
              <a:t>Kumbhakar</a:t>
            </a:r>
            <a:r>
              <a:rPr lang="en-US" sz="1800" b="1" dirty="0" smtClean="0">
                <a:latin typeface="+mn-lt"/>
                <a:cs typeface="Kalpurush" pitchFamily="2" charset="0"/>
              </a:rPr>
              <a:t/>
            </a:r>
            <a:br>
              <a:rPr lang="en-US" sz="1800" b="1" dirty="0" smtClean="0">
                <a:latin typeface="+mn-lt"/>
                <a:cs typeface="Kalpurush" pitchFamily="2" charset="0"/>
              </a:rPr>
            </a:br>
            <a:r>
              <a:rPr lang="en-US" sz="1800" b="1" dirty="0" smtClean="0">
                <a:latin typeface="+mn-lt"/>
                <a:cs typeface="Kalpurush" pitchFamily="2" charset="0"/>
              </a:rPr>
              <a:t>Assistant Professor, </a:t>
            </a:r>
            <a:br>
              <a:rPr lang="en-US" sz="1800" b="1" dirty="0" smtClean="0">
                <a:latin typeface="+mn-lt"/>
                <a:cs typeface="Kalpurush" pitchFamily="2" charset="0"/>
              </a:rPr>
            </a:br>
            <a:r>
              <a:rPr lang="en-US" sz="1800" b="1" dirty="0" smtClean="0">
                <a:latin typeface="+mn-lt"/>
                <a:cs typeface="Kalpurush" pitchFamily="2" charset="0"/>
              </a:rPr>
              <a:t>Department of Bengali</a:t>
            </a:r>
            <a:r>
              <a:rPr lang="en-US" sz="1800" b="1" dirty="0" smtClean="0">
                <a:latin typeface="+mn-lt"/>
                <a:cs typeface="Kalpurush" pitchFamily="2" charset="0"/>
              </a:rPr>
              <a:t>,</a:t>
            </a:r>
            <a:br>
              <a:rPr lang="en-US" sz="1800" b="1" dirty="0" smtClean="0">
                <a:latin typeface="+mn-lt"/>
                <a:cs typeface="Kalpurush" pitchFamily="2" charset="0"/>
              </a:rPr>
            </a:br>
            <a:r>
              <a:rPr lang="en-US" sz="1800" b="1" dirty="0" smtClean="0">
                <a:latin typeface="+mn-lt"/>
                <a:cs typeface="Kalpurush" pitchFamily="2" charset="0"/>
              </a:rPr>
              <a:t>10/04/2024</a:t>
            </a:r>
            <a:r>
              <a:rPr lang="en-US" sz="4000" b="1" dirty="0" smtClean="0">
                <a:latin typeface="+mn-lt"/>
                <a:cs typeface="Kalpurush" pitchFamily="2" charset="0"/>
              </a:rPr>
              <a:t/>
            </a:r>
            <a:br>
              <a:rPr lang="en-US" sz="4000" b="1" dirty="0" smtClean="0">
                <a:latin typeface="+mn-lt"/>
                <a:cs typeface="Kalpurush" pitchFamily="2" charset="0"/>
              </a:rPr>
            </a:br>
            <a:r>
              <a:rPr lang="en-US" sz="4000" b="1" dirty="0" err="1" smtClean="0">
                <a:latin typeface="+mn-lt"/>
                <a:cs typeface="Kalpurush" pitchFamily="2" charset="0"/>
              </a:rPr>
              <a:t>Chhatna</a:t>
            </a:r>
            <a:r>
              <a:rPr lang="en-US" sz="4000" b="1" dirty="0" smtClean="0">
                <a:latin typeface="+mn-lt"/>
                <a:cs typeface="Kalpurush" pitchFamily="2" charset="0"/>
              </a:rPr>
              <a:t> </a:t>
            </a:r>
            <a:r>
              <a:rPr lang="en-US" sz="4000" b="1" dirty="0" err="1" smtClean="0">
                <a:latin typeface="+mn-lt"/>
                <a:cs typeface="Kalpurush" pitchFamily="2" charset="0"/>
              </a:rPr>
              <a:t>Chandidas</a:t>
            </a:r>
            <a:r>
              <a:rPr lang="en-US" sz="4000" b="1" dirty="0" smtClean="0">
                <a:latin typeface="+mn-lt"/>
                <a:cs typeface="Kalpurush" pitchFamily="2" charset="0"/>
              </a:rPr>
              <a:t> </a:t>
            </a:r>
            <a:r>
              <a:rPr lang="en-US" sz="4000" b="1" dirty="0" err="1" smtClean="0">
                <a:latin typeface="+mn-lt"/>
                <a:cs typeface="Kalpurush" pitchFamily="2" charset="0"/>
              </a:rPr>
              <a:t>Mahavidyalaya</a:t>
            </a:r>
            <a:r>
              <a:rPr lang="en-US" sz="4000" b="1" dirty="0" smtClean="0">
                <a:latin typeface="+mn-lt"/>
                <a:cs typeface="Kalpurush" pitchFamily="2" charset="0"/>
              </a:rPr>
              <a:t> </a:t>
            </a:r>
            <a:br>
              <a:rPr lang="en-US" sz="4000" b="1" dirty="0" smtClean="0">
                <a:latin typeface="+mn-lt"/>
                <a:cs typeface="Kalpurush" pitchFamily="2" charset="0"/>
              </a:rPr>
            </a:b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endParaRPr lang="en-US" sz="4000" b="1" dirty="0">
              <a:latin typeface="Kalpurush" pitchFamily="2" charset="0"/>
              <a:cs typeface="Kalpurush" pitchFamily="2"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0600" y="5257800"/>
            <a:ext cx="1235106" cy="1252537"/>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83788" y="5907819"/>
            <a:ext cx="2024685" cy="574777"/>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5456" y="5540414"/>
            <a:ext cx="1652587" cy="483422"/>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33800" y="89407"/>
            <a:ext cx="1496228" cy="12334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Footer Placeholder 6"/>
          <p:cNvSpPr>
            <a:spLocks noGrp="1"/>
          </p:cNvSpPr>
          <p:nvPr>
            <p:ph type="ftr" sz="quarter" idx="12"/>
          </p:nvPr>
        </p:nvSpPr>
        <p:spPr/>
        <p:txBody>
          <a:bodyPr/>
          <a:lstStyle/>
          <a:p>
            <a:r>
              <a:rPr lang="en-US" dirty="0" err="1" smtClean="0"/>
              <a:t>Chhatna</a:t>
            </a:r>
            <a:r>
              <a:rPr lang="en-US" dirty="0" smtClean="0"/>
              <a:t> </a:t>
            </a:r>
            <a:r>
              <a:rPr lang="en-US" dirty="0" err="1" smtClean="0"/>
              <a:t>Chandidas</a:t>
            </a:r>
            <a:r>
              <a:rPr lang="en-US" dirty="0" smtClean="0"/>
              <a:t> </a:t>
            </a:r>
            <a:r>
              <a:rPr lang="en-US" dirty="0" err="1" smtClean="0"/>
              <a:t>Mahavidyalaya</a:t>
            </a:r>
            <a:endParaRPr lang="en-US" dirty="0"/>
          </a:p>
        </p:txBody>
      </p:sp>
      <p:sp>
        <p:nvSpPr>
          <p:cNvPr id="8" name="Date Placeholder 7"/>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400800"/>
          </a:xfrm>
        </p:spPr>
        <p:txBody>
          <a:bodyPr>
            <a:normAutofit fontScale="90000"/>
          </a:bodyPr>
          <a:lstStyle/>
          <a:p>
            <a:pPr marL="742950" indent="-742950" algn="l"/>
            <a:r>
              <a:rPr lang="en-US" b="1" dirty="0" smtClean="0">
                <a:latin typeface="Kalpurush" pitchFamily="2" charset="0"/>
                <a:cs typeface="Kalpurush" pitchFamily="2" charset="0"/>
              </a:rPr>
              <a:t>               </a:t>
            </a:r>
            <a:r>
              <a:rPr lang="en-US" sz="4900" b="1" dirty="0" err="1" smtClean="0">
                <a:latin typeface="Kalpurush" pitchFamily="2" charset="0"/>
                <a:cs typeface="Kalpurush" pitchFamily="2" charset="0"/>
              </a:rPr>
              <a:t>জাতীয়</a:t>
            </a:r>
            <a:r>
              <a:rPr lang="en-US" sz="4900" b="1" dirty="0" smtClean="0">
                <a:latin typeface="Kalpurush" pitchFamily="2" charset="0"/>
                <a:cs typeface="Kalpurush" pitchFamily="2" charset="0"/>
              </a:rPr>
              <a:t> </a:t>
            </a:r>
            <a:r>
              <a:rPr lang="en-US" sz="4900" b="1" dirty="0" err="1" smtClean="0">
                <a:latin typeface="Kalpurush" pitchFamily="2" charset="0"/>
                <a:cs typeface="Kalpurush" pitchFamily="2" charset="0"/>
              </a:rPr>
              <a:t>কাব্য</a:t>
            </a:r>
            <a:r>
              <a:rPr lang="en-US" sz="4900" b="1" dirty="0" smtClean="0">
                <a:latin typeface="Kalpurush" pitchFamily="2" charset="0"/>
                <a:cs typeface="Kalpurush" pitchFamily="2" charset="0"/>
              </a:rPr>
              <a:t> </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err="1" smtClean="0">
                <a:latin typeface="Kalpurush" pitchFamily="2" charset="0"/>
                <a:cs typeface="Kalpurush" pitchFamily="2" charset="0"/>
              </a:rPr>
              <a:t>চিরন্তন</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কাব্যত্বের</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সঙ্গে</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জাতীয়তার</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সুসঙ্গত</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সংমিশ্রণ</a:t>
            </a:r>
            <a:r>
              <a:rPr lang="en-US" sz="4000" b="1" dirty="0" smtClean="0">
                <a:latin typeface="Kalpurush" pitchFamily="2" charset="0"/>
                <a:cs typeface="Kalpurush" pitchFamily="2" charset="0"/>
              </a:rPr>
              <a:t>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১। </a:t>
            </a:r>
            <a:r>
              <a:rPr lang="en-US" sz="4000" b="1" dirty="0" err="1" smtClean="0">
                <a:latin typeface="Kalpurush" pitchFamily="2" charset="0"/>
                <a:cs typeface="Kalpurush" pitchFamily="2" charset="0"/>
              </a:rPr>
              <a:t>জাতীয়</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জীবনচিত্র</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২। </a:t>
            </a:r>
            <a:r>
              <a:rPr lang="en-US" sz="4000" b="1" dirty="0" err="1" smtClean="0">
                <a:latin typeface="Kalpurush" pitchFamily="2" charset="0"/>
                <a:cs typeface="Kalpurush" pitchFamily="2" charset="0"/>
              </a:rPr>
              <a:t>একটি</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জাতির</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ঐতিহাসিক</a:t>
            </a:r>
            <a:r>
              <a:rPr lang="en-US" sz="4000" b="1" dirty="0" smtClean="0">
                <a:latin typeface="Kalpurush" pitchFamily="2" charset="0"/>
                <a:cs typeface="Kalpurush" pitchFamily="2" charset="0"/>
              </a:rPr>
              <a:t> ঐতিহ্য       ৩। </a:t>
            </a:r>
            <a:r>
              <a:rPr lang="en-US" sz="4000" b="1" dirty="0" err="1" smtClean="0">
                <a:latin typeface="Kalpurush" pitchFamily="2" charset="0"/>
                <a:cs typeface="Kalpurush" pitchFamily="2" charset="0"/>
              </a:rPr>
              <a:t>ভৌগোলিক</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পরিবেশ</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৪। </a:t>
            </a:r>
            <a:r>
              <a:rPr lang="en-US" sz="4000" b="1" dirty="0" err="1" smtClean="0">
                <a:latin typeface="Kalpurush" pitchFamily="2" charset="0"/>
                <a:cs typeface="Kalpurush" pitchFamily="2" charset="0"/>
              </a:rPr>
              <a:t>সাংস্কৃতিক</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বৈশিষ্ট্য</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৫। </a:t>
            </a:r>
            <a:r>
              <a:rPr lang="en-US" sz="4000" b="1" dirty="0" err="1" smtClean="0">
                <a:latin typeface="Kalpurush" pitchFamily="2" charset="0"/>
                <a:cs typeface="Kalpurush" pitchFamily="2" charset="0"/>
              </a:rPr>
              <a:t>জীবনবোধের</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গভীরতা</a:t>
            </a:r>
            <a:r>
              <a:rPr lang="en-US" sz="4000" b="1" dirty="0" smtClean="0">
                <a:latin typeface="Kalpurush" pitchFamily="2" charset="0"/>
                <a:cs typeface="Kalpurush" pitchFamily="2" charset="0"/>
              </a:rPr>
              <a:t>    </a:t>
            </a:r>
            <a:r>
              <a:rPr lang="en-US" sz="3200" dirty="0" smtClean="0"/>
              <a:t/>
            </a:r>
            <a:br>
              <a:rPr lang="en-US" sz="3200" dirty="0" smtClean="0"/>
            </a:br>
            <a:endParaRPr lang="en-US" sz="3200" dirty="0"/>
          </a:p>
        </p:txBody>
      </p:sp>
      <p:sp>
        <p:nvSpPr>
          <p:cNvPr id="3" name="Footer Placeholder 2"/>
          <p:cNvSpPr>
            <a:spLocks noGrp="1"/>
          </p:cNvSpPr>
          <p:nvPr>
            <p:ph type="ftr" sz="quarter" idx="11"/>
          </p:nvPr>
        </p:nvSpPr>
        <p:spPr/>
        <p:txBody>
          <a:bodyPr/>
          <a:lstStyle/>
          <a:p>
            <a:r>
              <a:rPr lang="en-US" smtClean="0"/>
              <a:t>Chhatna Chandidas Mahavidyalaya</a:t>
            </a:r>
            <a:endParaRPr lang="en-US"/>
          </a:p>
        </p:txBody>
      </p:sp>
      <p:sp>
        <p:nvSpPr>
          <p:cNvPr id="4" name="Date Placeholder 3"/>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24600"/>
          </a:xfrm>
        </p:spPr>
        <p:txBody>
          <a:bodyPr>
            <a:normAutofit fontScale="90000"/>
          </a:bodyPr>
          <a:lstStyle/>
          <a:p>
            <a:pPr algn="ctr"/>
            <a:r>
              <a:rPr lang="en-US" sz="4900" b="1" dirty="0" err="1" smtClean="0">
                <a:latin typeface="Kalpurush" pitchFamily="2" charset="0"/>
                <a:cs typeface="Kalpurush" pitchFamily="2" charset="0"/>
              </a:rPr>
              <a:t>জাতীয়</a:t>
            </a:r>
            <a:r>
              <a:rPr lang="en-US" sz="4900" b="1" dirty="0" smtClean="0">
                <a:latin typeface="Kalpurush" pitchFamily="2" charset="0"/>
                <a:cs typeface="Kalpurush" pitchFamily="2" charset="0"/>
              </a:rPr>
              <a:t> </a:t>
            </a:r>
            <a:r>
              <a:rPr lang="en-US" sz="4900" b="1" dirty="0" err="1" smtClean="0">
                <a:latin typeface="Kalpurush" pitchFamily="2" charset="0"/>
                <a:cs typeface="Kalpurush" pitchFamily="2" charset="0"/>
              </a:rPr>
              <a:t>মহাকাব্য</a:t>
            </a:r>
            <a:r>
              <a:rPr lang="en-US" dirty="0" smtClean="0"/>
              <a:t/>
            </a:r>
            <a:br>
              <a:rPr lang="en-US" dirty="0" smtClean="0"/>
            </a:br>
            <a:r>
              <a:rPr lang="en-US" dirty="0" smtClean="0"/>
              <a:t/>
            </a:r>
            <a:br>
              <a:rPr lang="en-US" dirty="0" smtClean="0"/>
            </a:br>
            <a:r>
              <a:rPr lang="en-US" sz="4400" b="1" dirty="0" err="1" smtClean="0">
                <a:latin typeface="Kalpurush" pitchFamily="2" charset="0"/>
                <a:cs typeface="Kalpurush" pitchFamily="2" charset="0"/>
              </a:rPr>
              <a:t>রামায়ণ</a:t>
            </a:r>
            <a:r>
              <a:rPr lang="en-US" sz="4400" b="1" dirty="0" smtClean="0">
                <a:latin typeface="Kalpurush" pitchFamily="2" charset="0"/>
                <a:cs typeface="Kalpurush" pitchFamily="2" charset="0"/>
              </a:rPr>
              <a:t> </a:t>
            </a:r>
            <a:br>
              <a:rPr lang="en-US" sz="4400" b="1" dirty="0" smtClean="0">
                <a:latin typeface="Kalpurush" pitchFamily="2" charset="0"/>
                <a:cs typeface="Kalpurush" pitchFamily="2" charset="0"/>
              </a:rPr>
            </a:br>
            <a:r>
              <a:rPr lang="en-US" sz="4400" b="1" dirty="0" err="1" smtClean="0">
                <a:latin typeface="Kalpurush" pitchFamily="2" charset="0"/>
                <a:cs typeface="Kalpurush" pitchFamily="2" charset="0"/>
              </a:rPr>
              <a:t>মহাভারত</a:t>
            </a:r>
            <a:r>
              <a:rPr lang="en-US" sz="4400" b="1" dirty="0" smtClean="0">
                <a:latin typeface="Kalpurush" pitchFamily="2" charset="0"/>
                <a:cs typeface="Kalpurush" pitchFamily="2" charset="0"/>
              </a:rPr>
              <a:t> </a:t>
            </a:r>
            <a:br>
              <a:rPr lang="en-US" sz="4400" b="1" dirty="0" smtClean="0">
                <a:latin typeface="Kalpurush" pitchFamily="2" charset="0"/>
                <a:cs typeface="Kalpurush" pitchFamily="2" charset="0"/>
              </a:rPr>
            </a:br>
            <a:r>
              <a:rPr lang="en-US" sz="4400" b="1" dirty="0" err="1" smtClean="0">
                <a:latin typeface="Kalpurush" pitchFamily="2" charset="0"/>
                <a:cs typeface="Kalpurush" pitchFamily="2" charset="0"/>
              </a:rPr>
              <a:t>ইলিয়াড</a:t>
            </a:r>
            <a:r>
              <a:rPr lang="en-US" sz="4400" b="1" dirty="0" smtClean="0">
                <a:latin typeface="Kalpurush" pitchFamily="2" charset="0"/>
                <a:cs typeface="Kalpurush" pitchFamily="2" charset="0"/>
              </a:rPr>
              <a:t> </a:t>
            </a:r>
            <a:br>
              <a:rPr lang="en-US" sz="4400" b="1" dirty="0" smtClean="0">
                <a:latin typeface="Kalpurush" pitchFamily="2" charset="0"/>
                <a:cs typeface="Kalpurush" pitchFamily="2" charset="0"/>
              </a:rPr>
            </a:br>
            <a:r>
              <a:rPr lang="en-US" sz="4400" b="1" dirty="0" err="1" smtClean="0">
                <a:latin typeface="Kalpurush" pitchFamily="2" charset="0"/>
                <a:cs typeface="Kalpurush" pitchFamily="2" charset="0"/>
              </a:rPr>
              <a:t>ওডিসি</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err="1" smtClean="0">
                <a:latin typeface="Kalpurush" pitchFamily="2" charset="0"/>
                <a:cs typeface="Kalpurush" pitchFamily="2" charset="0"/>
              </a:rPr>
              <a:t>ধর্মমঙ্গল</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কাব্যকে</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সে</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অর্থে</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জাতীয়</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মহাকাব্য</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বলা</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যাবে</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না</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তবে</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রাঢ়ের</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জাতীয়</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কাব্য</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বলা</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যেতে</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পারে</a:t>
            </a:r>
            <a:r>
              <a:rPr lang="en-US" sz="4000" b="1" dirty="0" smtClean="0">
                <a:latin typeface="Kalpurush" pitchFamily="2" charset="0"/>
                <a:cs typeface="Kalpurush" pitchFamily="2" charset="0"/>
              </a:rPr>
              <a:t>।   </a:t>
            </a:r>
            <a:endParaRPr lang="en-US" sz="4000" b="1" dirty="0">
              <a:latin typeface="Kalpurush" pitchFamily="2" charset="0"/>
              <a:cs typeface="Kalpurush" pitchFamily="2" charset="0"/>
            </a:endParaRPr>
          </a:p>
        </p:txBody>
      </p:sp>
      <p:sp>
        <p:nvSpPr>
          <p:cNvPr id="3" name="Footer Placeholder 2"/>
          <p:cNvSpPr>
            <a:spLocks noGrp="1"/>
          </p:cNvSpPr>
          <p:nvPr>
            <p:ph type="ftr" sz="quarter" idx="11"/>
          </p:nvPr>
        </p:nvSpPr>
        <p:spPr/>
        <p:txBody>
          <a:bodyPr/>
          <a:lstStyle/>
          <a:p>
            <a:r>
              <a:rPr lang="en-US" smtClean="0"/>
              <a:t>Chhatna Chandidas Mahavidyalaya</a:t>
            </a:r>
            <a:endParaRPr lang="en-US"/>
          </a:p>
        </p:txBody>
      </p:sp>
      <p:sp>
        <p:nvSpPr>
          <p:cNvPr id="4" name="Date Placeholder 3"/>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019800"/>
          </a:xfrm>
        </p:spPr>
        <p:txBody>
          <a:bodyPr>
            <a:normAutofit fontScale="90000"/>
          </a:bodyPr>
          <a:lstStyle/>
          <a:p>
            <a:pPr algn="l"/>
            <a:r>
              <a:rPr lang="en-US" dirty="0" smtClean="0">
                <a:latin typeface="Kalpurush" pitchFamily="2" charset="0"/>
                <a:cs typeface="Kalpurush" pitchFamily="2" charset="0"/>
              </a:rPr>
              <a:t>    </a:t>
            </a:r>
            <a:r>
              <a:rPr lang="en-US" dirty="0" err="1" smtClean="0">
                <a:latin typeface="Kalpurush" pitchFamily="2" charset="0"/>
                <a:cs typeface="Kalpurush" pitchFamily="2" charset="0"/>
              </a:rPr>
              <a:t>ধর্মমঙ্গলে</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রাঢ়ের</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বিস্তৃত</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অঞ্চলের</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বর্ণনা</a:t>
            </a:r>
            <a:r>
              <a:rPr lang="en-US" dirty="0" smtClean="0">
                <a:latin typeface="Kalpurush" pitchFamily="2" charset="0"/>
                <a:cs typeface="Kalpurush" pitchFamily="2" charset="0"/>
              </a:rPr>
              <a:t/>
            </a:r>
            <a:br>
              <a:rPr lang="en-US" dirty="0" smtClean="0">
                <a:latin typeface="Kalpurush" pitchFamily="2" charset="0"/>
                <a:cs typeface="Kalpurush" pitchFamily="2" charset="0"/>
              </a:rPr>
            </a:br>
            <a:r>
              <a:rPr lang="en-US" dirty="0" smtClean="0">
                <a:latin typeface="Kalpurush" pitchFamily="2" charset="0"/>
                <a:cs typeface="Kalpurush" pitchFamily="2" charset="0"/>
              </a:rPr>
              <a:t/>
            </a:r>
            <a:br>
              <a:rPr lang="en-US" dirty="0" smtClean="0">
                <a:latin typeface="Kalpurush" pitchFamily="2" charset="0"/>
                <a:cs typeface="Kalpurush" pitchFamily="2" charset="0"/>
              </a:rPr>
            </a:b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পূর্বে</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ভাগীরথী</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পশ্চিমে</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ছোটনাগপুরের</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পার্বত্য</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ভূমি</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উত্তরে</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ময়ূরাক্ষী</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দক্ষিণে</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দামোদর</a:t>
            </a:r>
            <a:r>
              <a:rPr lang="en-US" sz="3600" b="1" dirty="0" smtClean="0">
                <a:effectLst>
                  <a:outerShdw blurRad="38100" dist="38100" dir="2700000" algn="tl">
                    <a:srgbClr val="000000">
                      <a:alpha val="43137"/>
                    </a:srgbClr>
                  </a:outerShdw>
                </a:effectLst>
                <a:latin typeface="Kalpurush" pitchFamily="2" charset="0"/>
                <a:cs typeface="Kalpurush" pitchFamily="2" charset="0"/>
              </a:rPr>
              <a:t>।</a:t>
            </a:r>
            <a:br>
              <a:rPr lang="en-US" sz="3600" b="1" dirty="0" smtClean="0">
                <a:effectLst>
                  <a:outerShdw blurRad="38100" dist="38100" dir="2700000" algn="tl">
                    <a:srgbClr val="000000">
                      <a:alpha val="43137"/>
                    </a:srgbClr>
                  </a:outerShdw>
                </a:effectLst>
                <a:latin typeface="Kalpurush" pitchFamily="2" charset="0"/>
                <a:cs typeface="Kalpurush" pitchFamily="2" charset="0"/>
              </a:rPr>
            </a:b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br>
              <a:rPr lang="en-US" sz="3600" b="1" dirty="0" smtClean="0">
                <a:effectLst>
                  <a:outerShdw blurRad="38100" dist="38100" dir="2700000" algn="tl">
                    <a:srgbClr val="000000">
                      <a:alpha val="43137"/>
                    </a:srgbClr>
                  </a:outerShdw>
                </a:effectLst>
                <a:latin typeface="Kalpurush" pitchFamily="2" charset="0"/>
                <a:cs typeface="Kalpurush" pitchFamily="2" charset="0"/>
              </a:rPr>
            </a:b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বর্তমানে</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এই</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বিস্তৃত</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অঞ্চল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হুগলী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পশ্চিম</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মেদিনীপুর</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বাঁকুড়া</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বীরভূম</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মুর্শিদাবাদ</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প্রভৃতি</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জেলায়</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বিভক্ত</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br>
              <a:rPr lang="en-US" sz="3600" b="1" dirty="0" smtClean="0">
                <a:effectLst>
                  <a:outerShdw blurRad="38100" dist="38100" dir="2700000" algn="tl">
                    <a:srgbClr val="000000">
                      <a:alpha val="43137"/>
                    </a:srgbClr>
                  </a:outerShdw>
                </a:effectLst>
                <a:latin typeface="Kalpurush" pitchFamily="2" charset="0"/>
                <a:cs typeface="Kalpurush" pitchFamily="2" charset="0"/>
              </a:rPr>
            </a:br>
            <a:r>
              <a:rPr lang="en-US" sz="3600" b="1" dirty="0" smtClean="0">
                <a:effectLst>
                  <a:outerShdw blurRad="38100" dist="38100" dir="2700000" algn="tl">
                    <a:srgbClr val="000000">
                      <a:alpha val="43137"/>
                    </a:srgbClr>
                  </a:outerShdw>
                </a:effectLst>
                <a:latin typeface="Kalpurush" pitchFamily="2" charset="0"/>
                <a:cs typeface="Kalpurush" pitchFamily="2" charset="0"/>
              </a:rPr>
              <a:t/>
            </a:r>
            <a:br>
              <a:rPr lang="en-US" sz="3600" b="1" dirty="0" smtClean="0">
                <a:effectLst>
                  <a:outerShdw blurRad="38100" dist="38100" dir="2700000" algn="tl">
                    <a:srgbClr val="000000">
                      <a:alpha val="43137"/>
                    </a:srgbClr>
                  </a:outerShdw>
                </a:effectLst>
                <a:latin typeface="Kalpurush" pitchFamily="2" charset="0"/>
                <a:cs typeface="Kalpurush" pitchFamily="2" charset="0"/>
              </a:rPr>
            </a:b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এই</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রাঢ়</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অঞ্চল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ছিল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প্রাচীন</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অস্ট্রিক</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জাতির</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আবাসস্থল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br>
              <a:rPr lang="en-US" sz="3600" b="1" dirty="0" smtClean="0">
                <a:effectLst>
                  <a:outerShdw blurRad="38100" dist="38100" dir="2700000" algn="tl">
                    <a:srgbClr val="000000">
                      <a:alpha val="43137"/>
                    </a:srgbClr>
                  </a:outerShdw>
                </a:effectLst>
                <a:latin typeface="Kalpurush" pitchFamily="2" charset="0"/>
                <a:cs typeface="Kalpurush" pitchFamily="2" charset="0"/>
              </a:rPr>
            </a:br>
            <a:r>
              <a:rPr lang="en-US" sz="3600" b="1" dirty="0" smtClean="0">
                <a:effectLst>
                  <a:outerShdw blurRad="38100" dist="38100" dir="2700000" algn="tl">
                    <a:srgbClr val="000000">
                      <a:alpha val="43137"/>
                    </a:srgbClr>
                  </a:outerShdw>
                </a:effectLst>
                <a:latin typeface="Kalpurush" pitchFamily="2" charset="0"/>
                <a:cs typeface="Kalpurush" pitchFamily="2" charset="0"/>
              </a:rPr>
              <a:t/>
            </a:r>
            <a:br>
              <a:rPr lang="en-US" sz="3600" b="1" dirty="0" smtClean="0">
                <a:effectLst>
                  <a:outerShdw blurRad="38100" dist="38100" dir="2700000" algn="tl">
                    <a:srgbClr val="000000">
                      <a:alpha val="43137"/>
                    </a:srgbClr>
                  </a:outerShdw>
                </a:effectLst>
                <a:latin typeface="Kalpurush" pitchFamily="2" charset="0"/>
                <a:cs typeface="Kalpurush" pitchFamily="2" charset="0"/>
              </a:rPr>
            </a:b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ধর্মমঙ্গলে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এদের</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কথাই</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বলা</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r>
              <a:rPr lang="en-US" sz="3600" b="1" dirty="0" err="1" smtClean="0">
                <a:effectLst>
                  <a:outerShdw blurRad="38100" dist="38100" dir="2700000" algn="tl">
                    <a:srgbClr val="000000">
                      <a:alpha val="43137"/>
                    </a:srgbClr>
                  </a:outerShdw>
                </a:effectLst>
                <a:latin typeface="Kalpurush" pitchFamily="2" charset="0"/>
                <a:cs typeface="Kalpurush" pitchFamily="2" charset="0"/>
              </a:rPr>
              <a:t>হয়েছে</a:t>
            </a:r>
            <a:r>
              <a:rPr lang="en-US" sz="3600" b="1" dirty="0" smtClean="0">
                <a:effectLst>
                  <a:outerShdw blurRad="38100" dist="38100" dir="2700000" algn="tl">
                    <a:srgbClr val="000000">
                      <a:alpha val="43137"/>
                    </a:srgbClr>
                  </a:outerShdw>
                </a:effectLst>
                <a:latin typeface="Kalpurush" pitchFamily="2" charset="0"/>
                <a:cs typeface="Kalpurush" pitchFamily="2" charset="0"/>
              </a:rPr>
              <a:t>।   </a:t>
            </a:r>
            <a:endParaRPr lang="en-US" sz="3600" b="1" dirty="0">
              <a:effectLst>
                <a:outerShdw blurRad="38100" dist="38100" dir="2700000" algn="tl">
                  <a:srgbClr val="000000">
                    <a:alpha val="43137"/>
                  </a:srgbClr>
                </a:outerShdw>
              </a:effectLst>
              <a:latin typeface="Kalpurush" pitchFamily="2" charset="0"/>
              <a:cs typeface="Kalpurush" pitchFamily="2" charset="0"/>
            </a:endParaRPr>
          </a:p>
        </p:txBody>
      </p:sp>
      <p:sp>
        <p:nvSpPr>
          <p:cNvPr id="3" name="Footer Placeholder 2"/>
          <p:cNvSpPr>
            <a:spLocks noGrp="1"/>
          </p:cNvSpPr>
          <p:nvPr>
            <p:ph type="ftr" sz="quarter" idx="11"/>
          </p:nvPr>
        </p:nvSpPr>
        <p:spPr/>
        <p:txBody>
          <a:bodyPr/>
          <a:lstStyle/>
          <a:p>
            <a:r>
              <a:rPr lang="en-US" smtClean="0"/>
              <a:t>Chhatna Chandidas Mahavidyalaya</a:t>
            </a:r>
            <a:endParaRPr lang="en-US"/>
          </a:p>
        </p:txBody>
      </p:sp>
      <p:sp>
        <p:nvSpPr>
          <p:cNvPr id="4" name="Date Placeholder 3"/>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153400" cy="5562600"/>
          </a:xfrm>
        </p:spPr>
        <p:txBody>
          <a:bodyPr>
            <a:normAutofit fontScale="90000"/>
          </a:bodyPr>
          <a:lstStyle/>
          <a:p>
            <a:pPr algn="l"/>
            <a:r>
              <a:rPr lang="en-US" dirty="0" smtClean="0">
                <a:latin typeface="Kalpurush" pitchFamily="2" charset="0"/>
                <a:cs typeface="Kalpurush" pitchFamily="2" charset="0"/>
              </a:rPr>
              <a:t>     </a:t>
            </a:r>
            <a:br>
              <a:rPr lang="en-US" dirty="0" smtClean="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en-US" dirty="0" smtClean="0">
                <a:latin typeface="Kalpurush" pitchFamily="2" charset="0"/>
                <a:cs typeface="Kalpurush" pitchFamily="2" charset="0"/>
              </a:rPr>
              <a:t/>
            </a:r>
            <a:br>
              <a:rPr lang="en-US" dirty="0" smtClean="0">
                <a:latin typeface="Kalpurush" pitchFamily="2" charset="0"/>
                <a:cs typeface="Kalpurush" pitchFamily="2" charset="0"/>
              </a:rPr>
            </a:br>
            <a:r>
              <a:rPr lang="en-US" sz="4900" b="1" dirty="0" err="1" smtClean="0">
                <a:latin typeface="Kalpurush" pitchFamily="2" charset="0"/>
                <a:cs typeface="Kalpurush" pitchFamily="2" charset="0"/>
              </a:rPr>
              <a:t>রাঢ়ের</a:t>
            </a:r>
            <a:r>
              <a:rPr lang="en-US" sz="4900" b="1" dirty="0" smtClean="0"/>
              <a:t> </a:t>
            </a:r>
            <a:r>
              <a:rPr lang="en-US" sz="4900" b="1" dirty="0" err="1" smtClean="0">
                <a:latin typeface="Kalpurush" pitchFamily="2" charset="0"/>
                <a:cs typeface="Kalpurush" pitchFamily="2" charset="0"/>
              </a:rPr>
              <a:t>অন্ত্যজ</a:t>
            </a:r>
            <a:r>
              <a:rPr lang="en-US" sz="4900" b="1" dirty="0" smtClean="0">
                <a:latin typeface="Kalpurush" pitchFamily="2" charset="0"/>
                <a:cs typeface="Kalpurush" pitchFamily="2" charset="0"/>
              </a:rPr>
              <a:t> </a:t>
            </a:r>
            <a:r>
              <a:rPr lang="en-US" sz="4900" b="1" dirty="0" err="1" smtClean="0">
                <a:latin typeface="Kalpurush" pitchFamily="2" charset="0"/>
                <a:cs typeface="Kalpurush" pitchFamily="2" charset="0"/>
              </a:rPr>
              <a:t>শ্রেণীর</a:t>
            </a:r>
            <a:r>
              <a:rPr lang="en-US" sz="4900" b="1" dirty="0" smtClean="0">
                <a:latin typeface="Kalpurush" pitchFamily="2" charset="0"/>
                <a:cs typeface="Kalpurush" pitchFamily="2" charset="0"/>
              </a:rPr>
              <a:t> </a:t>
            </a:r>
            <a:r>
              <a:rPr lang="en-US" sz="4900" b="1" dirty="0" err="1" smtClean="0">
                <a:latin typeface="Kalpurush" pitchFamily="2" charset="0"/>
                <a:cs typeface="Kalpurush" pitchFamily="2" charset="0"/>
              </a:rPr>
              <a:t>চরিত্র</a:t>
            </a:r>
            <a:r>
              <a:rPr lang="en-US" sz="4900" b="1" dirty="0" smtClean="0">
                <a:latin typeface="Kalpurush" pitchFamily="2" charset="0"/>
                <a:cs typeface="Kalpurush" pitchFamily="2" charset="0"/>
              </a:rPr>
              <a:t> </a:t>
            </a:r>
            <a:r>
              <a:rPr lang="en-US" dirty="0" smtClean="0">
                <a:latin typeface="Kalpurush" pitchFamily="2" charset="0"/>
                <a:cs typeface="Kalpurush" pitchFamily="2" charset="0"/>
              </a:rPr>
              <a:t/>
            </a:r>
            <a:br>
              <a:rPr lang="en-US" dirty="0" smtClean="0">
                <a:latin typeface="Kalpurush" pitchFamily="2" charset="0"/>
                <a:cs typeface="Kalpurush" pitchFamily="2" charset="0"/>
              </a:rPr>
            </a:br>
            <a:r>
              <a:rPr lang="en-US" sz="3600" b="1" dirty="0" err="1" smtClean="0">
                <a:latin typeface="Kalpurush" pitchFamily="2" charset="0"/>
                <a:cs typeface="Kalpurush" pitchFamily="2" charset="0"/>
              </a:rPr>
              <a:t>ডোম</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জাতির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বীরত্বগাথা</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এদের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কর্তব্যনিষ্ঠা</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নীতিজ্ঞান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প্রভুভক্তি</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কাব্যের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মধ্যে</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ফুটে</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উঠেছে</a:t>
            </a:r>
            <a:r>
              <a:rPr lang="en-US" sz="3600" b="1" dirty="0" smtClean="0">
                <a:latin typeface="Kalpurush" pitchFamily="2" charset="0"/>
                <a:cs typeface="Kalpurush" pitchFamily="2" charset="0"/>
              </a:rPr>
              <a:t>। </a:t>
            </a:r>
            <a:br>
              <a:rPr lang="en-US" sz="3600" b="1" dirty="0" smtClean="0">
                <a:latin typeface="Kalpurush" pitchFamily="2" charset="0"/>
                <a:cs typeface="Kalpurush" pitchFamily="2" charset="0"/>
              </a:rPr>
            </a:br>
            <a:r>
              <a:rPr lang="en-US" sz="3600" b="1" dirty="0" smtClean="0">
                <a:latin typeface="Kalpurush" pitchFamily="2" charset="0"/>
                <a:cs typeface="Kalpurush" pitchFamily="2" charset="0"/>
              </a:rPr>
              <a:t/>
            </a:r>
            <a:br>
              <a:rPr lang="en-US" sz="3600" b="1" dirty="0" smtClean="0">
                <a:latin typeface="Kalpurush" pitchFamily="2" charset="0"/>
                <a:cs typeface="Kalpurush" pitchFamily="2" charset="0"/>
              </a:rPr>
            </a:br>
            <a:r>
              <a:rPr lang="en-US" sz="4000" b="1" u="sng" dirty="0" err="1" smtClean="0">
                <a:latin typeface="Kalpurush" pitchFamily="2" charset="0"/>
                <a:cs typeface="Kalpurush" pitchFamily="2" charset="0"/>
              </a:rPr>
              <a:t>নারী</a:t>
            </a:r>
            <a:r>
              <a:rPr lang="en-US" sz="4000" b="1" u="sng" dirty="0" smtClean="0">
                <a:latin typeface="Kalpurush" pitchFamily="2" charset="0"/>
                <a:cs typeface="Kalpurush" pitchFamily="2" charset="0"/>
              </a:rPr>
              <a:t> </a:t>
            </a:r>
            <a:r>
              <a:rPr lang="en-US" sz="4000" b="1" u="sng" dirty="0" err="1" smtClean="0">
                <a:latin typeface="Kalpurush" pitchFamily="2" charset="0"/>
                <a:cs typeface="Kalpurush" pitchFamily="2" charset="0"/>
              </a:rPr>
              <a:t>চরিত্রের</a:t>
            </a:r>
            <a:r>
              <a:rPr lang="en-US" sz="4000" b="1" u="sng" dirty="0" smtClean="0">
                <a:latin typeface="Kalpurush" pitchFamily="2" charset="0"/>
                <a:cs typeface="Kalpurush" pitchFamily="2" charset="0"/>
              </a:rPr>
              <a:t> </a:t>
            </a:r>
            <a:r>
              <a:rPr lang="en-US" sz="4000" b="1" u="sng" dirty="0" err="1" smtClean="0">
                <a:latin typeface="Kalpurush" pitchFamily="2" charset="0"/>
                <a:cs typeface="Kalpurush" pitchFamily="2" charset="0"/>
              </a:rPr>
              <a:t>মধ্যে</a:t>
            </a:r>
            <a:r>
              <a:rPr lang="en-US" sz="4000" b="1" u="sng" dirty="0" smtClean="0">
                <a:latin typeface="Kalpurush" pitchFamily="2" charset="0"/>
                <a:cs typeface="Kalpurush" pitchFamily="2" charset="0"/>
              </a:rPr>
              <a:t> </a:t>
            </a:r>
            <a:r>
              <a:rPr lang="en-US" sz="4000" b="1" u="sng" dirty="0" err="1" smtClean="0">
                <a:latin typeface="Kalpurush" pitchFamily="2" charset="0"/>
                <a:cs typeface="Kalpurush" pitchFamily="2" charset="0"/>
              </a:rPr>
              <a:t>রাঢ়ের</a:t>
            </a:r>
            <a:r>
              <a:rPr lang="en-US" sz="4000" b="1" u="sng" dirty="0" smtClean="0">
                <a:latin typeface="Kalpurush" pitchFamily="2" charset="0"/>
                <a:cs typeface="Kalpurush" pitchFamily="2" charset="0"/>
              </a:rPr>
              <a:t> </a:t>
            </a:r>
            <a:r>
              <a:rPr lang="en-US" sz="4000" b="1" u="sng" dirty="0" err="1" smtClean="0">
                <a:latin typeface="Kalpurush" pitchFamily="2" charset="0"/>
                <a:cs typeface="Kalpurush" pitchFamily="2" charset="0"/>
              </a:rPr>
              <a:t>জাতীয়</a:t>
            </a:r>
            <a:r>
              <a:rPr lang="en-US" sz="4000" b="1" u="sng" dirty="0" smtClean="0">
                <a:latin typeface="Kalpurush" pitchFamily="2" charset="0"/>
                <a:cs typeface="Kalpurush" pitchFamily="2" charset="0"/>
              </a:rPr>
              <a:t> </a:t>
            </a:r>
            <a:r>
              <a:rPr lang="en-US" sz="4000" b="1" u="sng" dirty="0" err="1" smtClean="0">
                <a:latin typeface="Kalpurush" pitchFamily="2" charset="0"/>
                <a:cs typeface="Kalpurush" pitchFamily="2" charset="0"/>
              </a:rPr>
              <a:t>বৈশিষ্ট্য</a:t>
            </a:r>
            <a:r>
              <a:rPr lang="en-US" sz="4000" b="1" u="sng" dirty="0" smtClean="0">
                <a:latin typeface="Kalpurush" pitchFamily="2" charset="0"/>
                <a:cs typeface="Kalpurush" pitchFamily="2" charset="0"/>
              </a:rPr>
              <a:t> </a:t>
            </a:r>
            <a:r>
              <a:rPr lang="en-US" sz="3600" b="1" dirty="0" smtClean="0">
                <a:latin typeface="Kalpurush" pitchFamily="2" charset="0"/>
                <a:cs typeface="Kalpurush" pitchFamily="2" charset="0"/>
              </a:rPr>
              <a:t/>
            </a:r>
            <a:br>
              <a:rPr lang="en-US" sz="3600" b="1" dirty="0" smtClean="0">
                <a:latin typeface="Kalpurush" pitchFamily="2" charset="0"/>
                <a:cs typeface="Kalpurush" pitchFamily="2" charset="0"/>
              </a:rPr>
            </a:br>
            <a:r>
              <a:rPr lang="en-US" sz="3600" b="1" dirty="0" smtClean="0">
                <a:latin typeface="Kalpurush" pitchFamily="2" charset="0"/>
                <a:cs typeface="Kalpurush" pitchFamily="2" charset="0"/>
              </a:rPr>
              <a:t/>
            </a:r>
            <a:br>
              <a:rPr lang="en-US" sz="3600" b="1" dirty="0" smtClean="0">
                <a:latin typeface="Kalpurush" pitchFamily="2" charset="0"/>
                <a:cs typeface="Kalpurush" pitchFamily="2" charset="0"/>
              </a:rPr>
            </a:br>
            <a:r>
              <a:rPr lang="en-US" sz="3600" b="1" dirty="0" err="1" smtClean="0">
                <a:latin typeface="Kalpurush" pitchFamily="2" charset="0"/>
                <a:cs typeface="Kalpurush" pitchFamily="2" charset="0"/>
              </a:rPr>
              <a:t>প্রকাশ</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পেয়েছে</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কানাড়া</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কলিঙ্গা</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লখাই</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ডোমনী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সামুলা</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অস্ত্রহাতে</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যুদ্ধক্ষেত্রে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বীরত্বের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যে</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পরিচয়</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দিয়েছেন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তা</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একান্তভাবেই</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রাঢ়ের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জাতীয়</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বৈশিষ্ট্য</a:t>
            </a:r>
            <a:r>
              <a:rPr lang="en-US" sz="3600" b="1" dirty="0" smtClean="0">
                <a:latin typeface="Kalpurush" pitchFamily="2" charset="0"/>
                <a:cs typeface="Kalpurush" pitchFamily="2" charset="0"/>
              </a:rPr>
              <a:t>। </a:t>
            </a:r>
            <a:endParaRPr lang="en-US" sz="3600" b="1" dirty="0"/>
          </a:p>
        </p:txBody>
      </p:sp>
      <p:sp>
        <p:nvSpPr>
          <p:cNvPr id="3" name="Footer Placeholder 2"/>
          <p:cNvSpPr>
            <a:spLocks noGrp="1"/>
          </p:cNvSpPr>
          <p:nvPr>
            <p:ph type="ftr" sz="quarter" idx="11"/>
          </p:nvPr>
        </p:nvSpPr>
        <p:spPr/>
        <p:txBody>
          <a:bodyPr/>
          <a:lstStyle/>
          <a:p>
            <a:r>
              <a:rPr lang="en-US" smtClean="0"/>
              <a:t>Chhatna Chandidas Mahavidyalaya</a:t>
            </a:r>
            <a:endParaRPr lang="en-US"/>
          </a:p>
        </p:txBody>
      </p:sp>
      <p:sp>
        <p:nvSpPr>
          <p:cNvPr id="4" name="Date Placeholder 3"/>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6376182"/>
          </a:xfrm>
        </p:spPr>
        <p:txBody>
          <a:bodyPr>
            <a:normAutofit fontScale="90000"/>
          </a:bodyPr>
          <a:lstStyle/>
          <a:p>
            <a:pPr algn="ctr"/>
            <a:r>
              <a:rPr lang="en-US" sz="4900" b="1" dirty="0" err="1" smtClean="0">
                <a:latin typeface="Kalpurush" pitchFamily="2" charset="0"/>
                <a:cs typeface="Kalpurush" pitchFamily="2" charset="0"/>
              </a:rPr>
              <a:t>ভৌগোলিক</a:t>
            </a:r>
            <a:r>
              <a:rPr lang="en-US" sz="4900" b="1" dirty="0" smtClean="0">
                <a:latin typeface="Kalpurush" pitchFamily="2" charset="0"/>
                <a:cs typeface="Kalpurush" pitchFamily="2" charset="0"/>
              </a:rPr>
              <a:t> </a:t>
            </a:r>
            <a:r>
              <a:rPr lang="en-US" sz="4900" b="1" dirty="0" err="1" smtClean="0">
                <a:latin typeface="Kalpurush" pitchFamily="2" charset="0"/>
                <a:cs typeface="Kalpurush" pitchFamily="2" charset="0"/>
              </a:rPr>
              <a:t>স্থান</a:t>
            </a:r>
            <a:r>
              <a:rPr lang="en-US" sz="4900" b="1" dirty="0" smtClean="0">
                <a:latin typeface="Kalpurush" pitchFamily="2" charset="0"/>
                <a:cs typeface="Kalpurush" pitchFamily="2" charset="0"/>
              </a:rPr>
              <a:t> </a:t>
            </a:r>
            <a:r>
              <a:rPr lang="en-US" sz="4900" b="1" dirty="0" err="1" smtClean="0">
                <a:latin typeface="Kalpurush" pitchFamily="2" charset="0"/>
                <a:cs typeface="Kalpurush" pitchFamily="2" charset="0"/>
              </a:rPr>
              <a:t>নাম</a:t>
            </a:r>
            <a:r>
              <a:rPr lang="en-US" sz="4900" b="1" dirty="0" smtClean="0">
                <a:latin typeface="Kalpurush" pitchFamily="2" charset="0"/>
                <a:cs typeface="Kalpurush" pitchFamily="2" charset="0"/>
              </a:rPr>
              <a:t> </a:t>
            </a:r>
            <a:r>
              <a:rPr lang="en-US" dirty="0" smtClean="0">
                <a:latin typeface="Kalpurush" pitchFamily="2" charset="0"/>
                <a:cs typeface="Kalpurush" pitchFamily="2" charset="0"/>
              </a:rPr>
              <a:t/>
            </a:r>
            <a:br>
              <a:rPr lang="en-US" dirty="0" smtClean="0">
                <a:latin typeface="Kalpurush" pitchFamily="2" charset="0"/>
                <a:cs typeface="Kalpurush" pitchFamily="2" charset="0"/>
              </a:rPr>
            </a:br>
            <a:r>
              <a:rPr lang="en-US" b="1" dirty="0" err="1" smtClean="0">
                <a:latin typeface="Kalpurush" pitchFamily="2" charset="0"/>
                <a:cs typeface="Kalpurush" pitchFamily="2" charset="0"/>
              </a:rPr>
              <a:t>কাঁসাই</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চাঁপাই</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ময়নাগড়</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ঢেকুড়গড়</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দারকেশ্বর</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অজয়</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দামোদর</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b="1" dirty="0" err="1" smtClean="0">
                <a:latin typeface="Kalpurush" pitchFamily="2" charset="0"/>
                <a:cs typeface="Kalpurush" pitchFamily="2" charset="0"/>
              </a:rPr>
              <a:t>যা</a:t>
            </a:r>
            <a:r>
              <a:rPr lang="en-US" b="1" dirty="0" smtClean="0">
                <a:latin typeface="Kalpurush" pitchFamily="2" charset="0"/>
                <a:cs typeface="Kalpurush" pitchFamily="2" charset="0"/>
              </a:rPr>
              <a:t> </a:t>
            </a:r>
            <a:r>
              <a:rPr lang="en-US" b="1" dirty="0" err="1" smtClean="0">
                <a:latin typeface="Kalpurush" pitchFamily="2" charset="0"/>
                <a:cs typeface="Kalpurush" pitchFamily="2" charset="0"/>
              </a:rPr>
              <a:t>রাঢ়</a:t>
            </a:r>
            <a:r>
              <a:rPr lang="en-US" b="1" dirty="0" smtClean="0">
                <a:latin typeface="Kalpurush" pitchFamily="2" charset="0"/>
                <a:cs typeface="Kalpurush" pitchFamily="2" charset="0"/>
              </a:rPr>
              <a:t> </a:t>
            </a:r>
            <a:r>
              <a:rPr lang="en-US" b="1" dirty="0" err="1" smtClean="0">
                <a:latin typeface="Kalpurush" pitchFamily="2" charset="0"/>
                <a:cs typeface="Kalpurush" pitchFamily="2" charset="0"/>
              </a:rPr>
              <a:t>অঞ্চলকেই</a:t>
            </a:r>
            <a:r>
              <a:rPr lang="en-US" b="1" dirty="0" smtClean="0">
                <a:latin typeface="Kalpurush" pitchFamily="2" charset="0"/>
                <a:cs typeface="Kalpurush" pitchFamily="2" charset="0"/>
              </a:rPr>
              <a:t> </a:t>
            </a:r>
            <a:r>
              <a:rPr lang="en-US" b="1" dirty="0" err="1" smtClean="0">
                <a:latin typeface="Kalpurush" pitchFamily="2" charset="0"/>
                <a:cs typeface="Kalpurush" pitchFamily="2" charset="0"/>
              </a:rPr>
              <a:t>পরিচায়িত</a:t>
            </a:r>
            <a:r>
              <a:rPr lang="en-US" b="1" dirty="0" smtClean="0">
                <a:latin typeface="Kalpurush" pitchFamily="2" charset="0"/>
                <a:cs typeface="Kalpurush" pitchFamily="2" charset="0"/>
              </a:rPr>
              <a:t> </a:t>
            </a:r>
            <a:r>
              <a:rPr lang="en-US" b="1" dirty="0" err="1" smtClean="0">
                <a:latin typeface="Kalpurush" pitchFamily="2" charset="0"/>
                <a:cs typeface="Kalpurush" pitchFamily="2" charset="0"/>
              </a:rPr>
              <a:t>করে</a:t>
            </a:r>
            <a:r>
              <a:rPr lang="en-US" b="1" dirty="0" smtClean="0">
                <a:latin typeface="Kalpurush" pitchFamily="2" charset="0"/>
                <a:cs typeface="Kalpurush" pitchFamily="2" charset="0"/>
              </a:rPr>
              <a:t>।  </a:t>
            </a:r>
            <a:endParaRPr lang="en-US" b="1" dirty="0">
              <a:latin typeface="Kalpurush" pitchFamily="2" charset="0"/>
              <a:cs typeface="Kalpurush" pitchFamily="2" charset="0"/>
            </a:endParaRPr>
          </a:p>
        </p:txBody>
      </p:sp>
      <p:sp>
        <p:nvSpPr>
          <p:cNvPr id="3" name="Footer Placeholder 2"/>
          <p:cNvSpPr>
            <a:spLocks noGrp="1"/>
          </p:cNvSpPr>
          <p:nvPr>
            <p:ph type="ftr" sz="quarter" idx="11"/>
          </p:nvPr>
        </p:nvSpPr>
        <p:spPr/>
        <p:txBody>
          <a:bodyPr/>
          <a:lstStyle/>
          <a:p>
            <a:r>
              <a:rPr lang="en-US" smtClean="0"/>
              <a:t>Chhatna Chandidas Mahavidyalaya</a:t>
            </a:r>
            <a:endParaRPr lang="en-US"/>
          </a:p>
        </p:txBody>
      </p:sp>
      <p:sp>
        <p:nvSpPr>
          <p:cNvPr id="4" name="Date Placeholder 3"/>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763000" cy="6172200"/>
          </a:xfrm>
        </p:spPr>
        <p:txBody>
          <a:bodyPr>
            <a:normAutofit fontScale="90000"/>
          </a:bodyPr>
          <a:lstStyle/>
          <a:p>
            <a:pPr algn="l"/>
            <a:r>
              <a:rPr lang="en-US" b="1" dirty="0" smtClean="0">
                <a:latin typeface="Kalpurush" pitchFamily="2" charset="0"/>
                <a:cs typeface="Kalpurush" pitchFamily="2" charset="0"/>
              </a:rPr>
              <a:t>              </a:t>
            </a:r>
            <a:r>
              <a:rPr lang="en-US" b="1" dirty="0" err="1" smtClean="0">
                <a:latin typeface="Kalpurush" pitchFamily="2" charset="0"/>
                <a:cs typeface="Kalpurush" pitchFamily="2" charset="0"/>
              </a:rPr>
              <a:t>ইতিহাসের</a:t>
            </a:r>
            <a:r>
              <a:rPr lang="en-US" b="1" dirty="0" smtClean="0">
                <a:latin typeface="Kalpurush" pitchFamily="2" charset="0"/>
                <a:cs typeface="Kalpurush" pitchFamily="2" charset="0"/>
              </a:rPr>
              <a:t> </a:t>
            </a:r>
            <a:r>
              <a:rPr lang="en-US" b="1" dirty="0" err="1" smtClean="0">
                <a:latin typeface="Kalpurush" pitchFamily="2" charset="0"/>
                <a:cs typeface="Kalpurush" pitchFamily="2" charset="0"/>
              </a:rPr>
              <a:t>সূত্র</a:t>
            </a:r>
            <a:r>
              <a:rPr lang="en-US" b="1" dirty="0" smtClean="0">
                <a:latin typeface="Kalpurush" pitchFamily="2" charset="0"/>
                <a:cs typeface="Kalpurush" pitchFamily="2" charset="0"/>
              </a:rPr>
              <a:t> </a:t>
            </a:r>
            <a:br>
              <a:rPr lang="en-US" b="1" dirty="0" smtClean="0">
                <a:latin typeface="Kalpurush" pitchFamily="2" charset="0"/>
                <a:cs typeface="Kalpurush" pitchFamily="2" charset="0"/>
              </a:rPr>
            </a:br>
            <a:r>
              <a:rPr lang="en-US" sz="3600" b="1" dirty="0" err="1" smtClean="0">
                <a:latin typeface="Kalpurush" pitchFamily="2" charset="0"/>
                <a:cs typeface="Kalpurush" pitchFamily="2" charset="0"/>
              </a:rPr>
              <a:t>গৌড়ের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পাল</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রাজা</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দেবপালের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সময়ে</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ঢেক্করী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বিষয়ের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মাণ্ডলিক</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ঈশ্বরী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ঘোষ</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বিদ্রোহ</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ঘোষণা</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এবং</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সম্রাট</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অপর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একজন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সামন্তরাজের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সহায়তায়</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তাকে</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দমন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করেন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ধর্মমঙ্গলেও</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ইছাই</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ঘোষের</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বিদ্রোহ</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দমন</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করতে</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লাইসেনকে</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দেখা</a:t>
            </a:r>
            <a:r>
              <a:rPr lang="en-US" sz="3600" b="1" dirty="0" smtClean="0">
                <a:latin typeface="Kalpurush" pitchFamily="2" charset="0"/>
                <a:cs typeface="Kalpurush" pitchFamily="2" charset="0"/>
              </a:rPr>
              <a:t> </a:t>
            </a:r>
            <a:r>
              <a:rPr lang="en-US" sz="3600" b="1" dirty="0" err="1" smtClean="0">
                <a:latin typeface="Kalpurush" pitchFamily="2" charset="0"/>
                <a:cs typeface="Kalpurush" pitchFamily="2" charset="0"/>
              </a:rPr>
              <a:t>যায়</a:t>
            </a:r>
            <a:r>
              <a:rPr lang="en-US" sz="3600" b="1" dirty="0" smtClean="0">
                <a:latin typeface="Kalpurush" pitchFamily="2" charset="0"/>
                <a:cs typeface="Kalpurush" pitchFamily="2" charset="0"/>
              </a:rPr>
              <a:t>।  </a:t>
            </a: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
            </a:r>
            <a:br>
              <a:rPr lang="en-US" sz="4000" b="1" dirty="0" smtClean="0">
                <a:latin typeface="Kalpurush" pitchFamily="2" charset="0"/>
                <a:cs typeface="Kalpurush" pitchFamily="2" charset="0"/>
              </a:rPr>
            </a:br>
            <a:r>
              <a:rPr lang="en-US" sz="4000" b="1" dirty="0" smtClean="0">
                <a:latin typeface="Kalpurush" pitchFamily="2" charset="0"/>
                <a:cs typeface="Kalpurush" pitchFamily="2" charset="0"/>
              </a:rPr>
              <a:t>“The Governor of the district was </a:t>
            </a:r>
            <a:r>
              <a:rPr lang="en-US" sz="4000" b="1" dirty="0" err="1" smtClean="0">
                <a:latin typeface="Kalpurush" pitchFamily="2" charset="0"/>
                <a:cs typeface="Kalpurush" pitchFamily="2" charset="0"/>
              </a:rPr>
              <a:t>Ichai</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Ghosh</a:t>
            </a:r>
            <a:r>
              <a:rPr lang="en-US" sz="4000" b="1" dirty="0" smtClean="0">
                <a:latin typeface="Kalpurush" pitchFamily="2" charset="0"/>
                <a:cs typeface="Kalpurush" pitchFamily="2" charset="0"/>
              </a:rPr>
              <a:t>. He was attacked over power by another man in the district called Lau Sen.”- </a:t>
            </a:r>
            <a:r>
              <a:rPr lang="en-US" sz="4000" b="1" dirty="0" err="1" smtClean="0">
                <a:latin typeface="Kalpurush" pitchFamily="2" charset="0"/>
                <a:cs typeface="Kalpurush" pitchFamily="2" charset="0"/>
              </a:rPr>
              <a:t>ঐতিহাসিক</a:t>
            </a:r>
            <a:r>
              <a:rPr lang="en-US" sz="4000" b="1" dirty="0" smtClean="0">
                <a:latin typeface="Kalpurush" pitchFamily="2" charset="0"/>
                <a:cs typeface="Kalpurush" pitchFamily="2" charset="0"/>
              </a:rPr>
              <a:t> </a:t>
            </a:r>
            <a:r>
              <a:rPr lang="en-US" sz="4000" b="1" dirty="0" err="1" smtClean="0">
                <a:latin typeface="Kalpurush" pitchFamily="2" charset="0"/>
                <a:cs typeface="Kalpurush" pitchFamily="2" charset="0"/>
              </a:rPr>
              <a:t>হান্টার</a:t>
            </a:r>
            <a:r>
              <a:rPr lang="en-US" sz="4000" b="1" dirty="0" smtClean="0">
                <a:latin typeface="Kalpurush" pitchFamily="2" charset="0"/>
                <a:cs typeface="Kalpurush" pitchFamily="2" charset="0"/>
              </a:rPr>
              <a:t> </a:t>
            </a:r>
            <a:endParaRPr lang="en-US" sz="4000" b="1" dirty="0">
              <a:latin typeface="Kalpurush" pitchFamily="2" charset="0"/>
              <a:cs typeface="Kalpurush" pitchFamily="2" charset="0"/>
            </a:endParaRPr>
          </a:p>
        </p:txBody>
      </p:sp>
      <p:sp>
        <p:nvSpPr>
          <p:cNvPr id="3" name="Footer Placeholder 2"/>
          <p:cNvSpPr>
            <a:spLocks noGrp="1"/>
          </p:cNvSpPr>
          <p:nvPr>
            <p:ph type="ftr" sz="quarter" idx="11"/>
          </p:nvPr>
        </p:nvSpPr>
        <p:spPr/>
        <p:txBody>
          <a:bodyPr/>
          <a:lstStyle/>
          <a:p>
            <a:r>
              <a:rPr lang="en-US" smtClean="0"/>
              <a:t>Chhatna Chandidas Mahavidyalaya</a:t>
            </a:r>
            <a:endParaRPr lang="en-US"/>
          </a:p>
        </p:txBody>
      </p:sp>
      <p:sp>
        <p:nvSpPr>
          <p:cNvPr id="4" name="Date Placeholder 3"/>
          <p:cNvSpPr>
            <a:spLocks noGrp="1"/>
          </p:cNvSpPr>
          <p:nvPr>
            <p:ph type="dt" sz="half" idx="10"/>
          </p:nvPr>
        </p:nvSpPr>
        <p:spPr/>
        <p:txBody>
          <a:bodyPr/>
          <a:lstStyle/>
          <a:p>
            <a:r>
              <a:rPr lang="en-US" smtClean="0"/>
              <a:t>10/04/2024</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6071382"/>
          </a:xfrm>
          <a:solidFill>
            <a:schemeClr val="tx1"/>
          </a:solidFill>
        </p:spPr>
        <p:txBody>
          <a:bodyPr>
            <a:normAutofit fontScale="90000"/>
          </a:bodyPr>
          <a:lstStyle/>
          <a:p>
            <a:pPr algn="l"/>
            <a:r>
              <a:rPr lang="en-US" dirty="0" smtClean="0">
                <a:solidFill>
                  <a:schemeClr val="bg1"/>
                </a:solidFill>
                <a:latin typeface="Times New Roman" panose="02020603050405020304" pitchFamily="18" charset="0"/>
                <a:cs typeface="Times New Roman" panose="02020603050405020304" pitchFamily="18" charset="0"/>
              </a:rPr>
              <a:t>Outcomes:</a:t>
            </a:r>
            <a:br>
              <a:rPr lang="en-US" dirty="0" smtClean="0">
                <a:solidFill>
                  <a:schemeClr val="bg1"/>
                </a:solidFill>
                <a:latin typeface="Times New Roman" panose="02020603050405020304" pitchFamily="18" charset="0"/>
                <a:cs typeface="Times New Roman" panose="02020603050405020304" pitchFamily="18" charset="0"/>
              </a:rPr>
            </a:br>
            <a:r>
              <a:rPr lang="en-US" dirty="0" smtClean="0">
                <a:solidFill>
                  <a:schemeClr val="bg1"/>
                </a:solidFill>
                <a:latin typeface="Times New Roman" panose="02020603050405020304" pitchFamily="18" charset="0"/>
                <a:cs typeface="Times New Roman" panose="02020603050405020304" pitchFamily="18" charset="0"/>
              </a:rPr>
              <a:t>Students can access the study material according to their conveniences.</a:t>
            </a:r>
            <a:br>
              <a:rPr lang="en-US" dirty="0" smtClean="0">
                <a:solidFill>
                  <a:schemeClr val="bg1"/>
                </a:solidFill>
                <a:latin typeface="Times New Roman" panose="02020603050405020304" pitchFamily="18" charset="0"/>
                <a:cs typeface="Times New Roman" panose="02020603050405020304" pitchFamily="18" charset="0"/>
              </a:rPr>
            </a:br>
            <a:r>
              <a:rPr lang="en-US" dirty="0" smtClean="0">
                <a:solidFill>
                  <a:schemeClr val="bg1"/>
                </a:solidFill>
                <a:latin typeface="Times New Roman" panose="02020603050405020304" pitchFamily="18" charset="0"/>
                <a:cs typeface="Times New Roman" panose="02020603050405020304" pitchFamily="18" charset="0"/>
              </a:rPr>
              <a:t/>
            </a:r>
            <a:br>
              <a:rPr lang="en-US" dirty="0" smtClean="0">
                <a:solidFill>
                  <a:schemeClr val="bg1"/>
                </a:solidFill>
                <a:latin typeface="Times New Roman" panose="02020603050405020304" pitchFamily="18" charset="0"/>
                <a:cs typeface="Times New Roman" panose="02020603050405020304" pitchFamily="18" charset="0"/>
              </a:rPr>
            </a:br>
            <a:r>
              <a:rPr lang="en-US" dirty="0" smtClean="0">
                <a:solidFill>
                  <a:schemeClr val="bg1"/>
                </a:solidFill>
                <a:latin typeface="Times New Roman" panose="02020603050405020304" pitchFamily="18" charset="0"/>
                <a:cs typeface="Times New Roman" panose="02020603050405020304" pitchFamily="18" charset="0"/>
              </a:rPr>
              <a:t>Study material in vernacular language is more effective to the students</a:t>
            </a:r>
            <a:r>
              <a:rPr lang="en-US" dirty="0" smtClean="0"/>
              <a:t/>
            </a:r>
            <a:br>
              <a:rPr lang="en-US" dirty="0" smtClean="0"/>
            </a:br>
            <a:r>
              <a:rPr lang="en-IN" dirty="0" smtClean="0"/>
              <a:t/>
            </a:r>
            <a:br>
              <a:rPr lang="en-IN" dirty="0" smtClean="0"/>
            </a:br>
            <a:endParaRPr lang="en-IN"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5021284"/>
            <a:ext cx="1235106" cy="125253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4750" y="5610936"/>
            <a:ext cx="2024685" cy="574777"/>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86848" y="5164131"/>
            <a:ext cx="1652587" cy="483422"/>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63524" y="381000"/>
            <a:ext cx="1496228" cy="12334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Footer Placeholder 6"/>
          <p:cNvSpPr>
            <a:spLocks noGrp="1"/>
          </p:cNvSpPr>
          <p:nvPr>
            <p:ph type="ftr" sz="quarter" idx="11"/>
          </p:nvPr>
        </p:nvSpPr>
        <p:spPr/>
        <p:txBody>
          <a:bodyPr/>
          <a:lstStyle/>
          <a:p>
            <a:r>
              <a:rPr lang="en-US" smtClean="0"/>
              <a:t>Chhatna Chandidas Mahavidyalaya</a:t>
            </a:r>
            <a:endParaRPr lang="en-US"/>
          </a:p>
        </p:txBody>
      </p:sp>
      <p:sp>
        <p:nvSpPr>
          <p:cNvPr id="8" name="Date Placeholder 7"/>
          <p:cNvSpPr>
            <a:spLocks noGrp="1"/>
          </p:cNvSpPr>
          <p:nvPr>
            <p:ph type="dt" sz="half" idx="10"/>
          </p:nvPr>
        </p:nvSpPr>
        <p:spPr/>
        <p:txBody>
          <a:bodyPr/>
          <a:lstStyle/>
          <a:p>
            <a:r>
              <a:rPr lang="en-US" smtClean="0"/>
              <a:t>10/04/2024</a:t>
            </a:r>
            <a:endParaRPr lang="en-US"/>
          </a:p>
        </p:txBody>
      </p:sp>
    </p:spTree>
    <p:extLst>
      <p:ext uri="{BB962C8B-B14F-4D97-AF65-F5344CB8AC3E}">
        <p14:creationId xmlns:p14="http://schemas.microsoft.com/office/powerpoint/2010/main" val="460568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165</TotalTime>
  <Words>59</Words>
  <Application>Microsoft Office PowerPoint</Application>
  <PresentationFormat>On-screen Show (4:3)</PresentationFormat>
  <Paragraphs>25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Kalpurush</vt:lpstr>
      <vt:lpstr>Rockwell</vt:lpstr>
      <vt:lpstr>Times New Roman</vt:lpstr>
      <vt:lpstr>Wingdings 2</vt:lpstr>
      <vt:lpstr>Foundry</vt:lpstr>
      <vt:lpstr>ধর্মমঙ্গল কাব্য : রাঢ়ের জাতীয় কাব্য  (6th Sem Bengali Hons and Programme)   Teacher : Prasanta Kumbhakar Assistant Professor,  Department of Bengali, 10/04/2024 Chhatna Chandidas Mahavidyalaya   </vt:lpstr>
      <vt:lpstr>               জাতীয় কাব্য   চিরন্তন কাব্যত্বের সঙ্গে জাতীয়তার সুসঙ্গত সংমিশ্রণ   ১। জাতীয় জীবনচিত্র ২। একটি জাতির ঐতিহাসিক ঐতিহ্য       ৩। ভৌগোলিক পরিবেশ ৪। সাংস্কৃতিক বৈশিষ্ট্য ৫। জীবনবোধের গভীরতা     </vt:lpstr>
      <vt:lpstr>জাতীয় মহাকাব্য  রামায়ণ  মহাভারত  ইলিয়াড  ওডিসি  ধর্মমঙ্গল কাব্যকে সে অর্থে জাতীয় মহাকাব্য বলা যাবে না, তবে রাঢ়ের জাতীয় কাব্য বলা যেতে পারে।   </vt:lpstr>
      <vt:lpstr>    ধর্মমঙ্গলে রাঢ়ের বিস্তৃত অঞ্চলের বর্ণনা  পূর্বে ভাগীরথী, পশ্চিমে ছোটনাগপুরের পার্বত্য ভূমি, উত্তরে ময়ূরাক্ষী, দক্ষিণে দামোদর।   বর্তমানে এই বিস্তৃত অঞ্চল হুগলী, পশ্চিম মেদিনীপুর, বাঁকুড়া, বীরভূম, মুর্শিদাবাদ প্রভৃতি জেলায় বিভক্ত।   এই রাঢ় অঞ্চল ছিল প্রাচীন অস্ট্রিক জাতির আবাসস্থল।   ধর্মমঙ্গলে এদের কথাই বলা হয়েছে।   </vt:lpstr>
      <vt:lpstr>        রাঢ়ের অন্ত্যজ শ্রেণীর চরিত্র  ডোম জাতির বীরত্বগাথা। এদের কর্তব্যনিষ্ঠা, নীতিজ্ঞান, প্রভুভক্তি কাব্যের মধ্যে ফুটে উঠেছে।   নারী চরিত্রের মধ্যে রাঢ়ের জাতীয় বৈশিষ্ট্য   প্রকাশ পেয়েছে। কানাড়া, কলিঙ্গা, লখাই ডোমনী, সামুলা অস্ত্রহাতে যুদ্ধক্ষেত্রে বীরত্বের যে পরিচয় দিয়েছেন তা একান্তভাবেই রাঢ়ের জাতীয় বৈশিষ্ট্য। </vt:lpstr>
      <vt:lpstr>ভৌগোলিক স্থান নাম  কাঁসাই  চাঁপাই   ময়নাগড়  ঢেকুড়গড়  দারকেশ্বর  অজয়  দামোদর  যা রাঢ় অঞ্চলকেই পরিচায়িত করে।  </vt:lpstr>
      <vt:lpstr>              ইতিহাসের সূত্র  গৌড়ের পাল রাজা দেবপালের সময়ে ঢেক্করী বিষয়ের মাণ্ডলিক ঈশ্বরী ঘোষ বিদ্রোহ ঘোষণা করে এবং সম্রাট অপর একজন সামন্তরাজের সহায়তায় তাকে দমন করেন। ধর্মমঙ্গলেও ইছাই ঘোষের বিদ্রোহ দমন করতে লাইসেনকে দেখা যায়।    “The Governor of the district was Ichai Ghosh. He was attacked over power by another man in the district called Lau Sen.”- ঐতিহাসিক হান্টার </vt:lpstr>
      <vt:lpstr>Outcomes: Students can access the study material according to their conveniences.  Study material in vernacular language is more effective to the students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ভাদুগানে সমাজচিত্র  AHBNG-401C-9 Teacher- Prasanta Kumbhakar</dc:title>
  <dc:creator>Prasanta Kumbhakar</dc:creator>
  <cp:lastModifiedBy>Microsoft account</cp:lastModifiedBy>
  <cp:revision>25</cp:revision>
  <dcterms:created xsi:type="dcterms:W3CDTF">2006-08-16T00:00:00Z</dcterms:created>
  <dcterms:modified xsi:type="dcterms:W3CDTF">2024-05-05T09:56:28Z</dcterms:modified>
</cp:coreProperties>
</file>